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10058400" cx="7772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5acfdb15_1_150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5acfdb15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3c97f128e_0_12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3c97f128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3c97f128e_0_139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3c97f128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3c97f128e_0_149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3c97f128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3c97f128e_0_165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3c97f128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3c97f128e_0_18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3c97f128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3c97f128e_0_218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3c97f128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3c97f128e_0_23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3c97f128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3c97f128e_0_273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3c97f128e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02614e1e_0_10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402614e1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02614e1e_0_125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402614e1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3c97f128e_0_56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3c97f128e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c97f128e_0_493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c97f128e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3c97f128e_0_58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3c97f128e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02614e1e_0_1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402614e1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3c61e9060_0_2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3c61e906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02614e1e_0_4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02614e1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c61e9060_0_2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c61e906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02614e1e_0_68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02614e1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c97f128e_0_4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3c97f128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c97f128e_0_9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3c97f128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64952" y="1456058"/>
            <a:ext cx="7242600" cy="4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64945" y="5542289"/>
            <a:ext cx="7242600" cy="15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264945" y="2163089"/>
            <a:ext cx="7242600" cy="3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264945" y="6164351"/>
            <a:ext cx="7242600" cy="25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64945" y="4206107"/>
            <a:ext cx="72426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64945" y="2253729"/>
            <a:ext cx="3399900" cy="6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107540" y="2253729"/>
            <a:ext cx="3399900" cy="6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264945" y="1086507"/>
            <a:ext cx="2386800" cy="14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264945" y="2717440"/>
            <a:ext cx="2386800" cy="6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16713" y="880293"/>
            <a:ext cx="5412600" cy="79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886200" y="-244"/>
            <a:ext cx="3886200" cy="1005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25675" y="2411542"/>
            <a:ext cx="3438300" cy="28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25675" y="5481569"/>
            <a:ext cx="3438300" cy="24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198575" y="1415969"/>
            <a:ext cx="3261300" cy="72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264945" y="8273124"/>
            <a:ext cx="5099100" cy="11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ai2.appinventor.mit.edu/" TargetMode="External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663600" y="1120575"/>
            <a:ext cx="66741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Start a new project in </a:t>
            </a:r>
            <a:r>
              <a:rPr lang="en-GB" sz="1400" u="sng">
                <a:solidFill>
                  <a:srgbClr val="0097A7"/>
                </a:solidFill>
                <a:hlinkClick r:id="rId3"/>
              </a:rPr>
              <a:t>App Inventor</a:t>
            </a:r>
            <a:r>
              <a:rPr lang="en-GB" sz="1400">
                <a:solidFill>
                  <a:schemeClr val="dk1"/>
                </a:solidFill>
              </a:rPr>
              <a:t> and name it </a:t>
            </a:r>
            <a:r>
              <a:rPr i="1" lang="en-GB" sz="1400">
                <a:solidFill>
                  <a:schemeClr val="dk1"/>
                </a:solidFill>
              </a:rPr>
              <a:t>HelloPurrWoof</a:t>
            </a:r>
            <a:r>
              <a:rPr lang="en-GB" sz="1400">
                <a:solidFill>
                  <a:schemeClr val="dk1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560300" y="376925"/>
            <a:ext cx="66741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App Inventor Intro: HelloPurrWoof</a:t>
            </a:r>
            <a:endParaRPr sz="22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663600" y="1987500"/>
            <a:ext cx="66741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Click on Screen one and set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1" lang="en-GB" sz="1400">
                <a:solidFill>
                  <a:schemeClr val="dk1"/>
                </a:solidFill>
              </a:rPr>
              <a:t>AlignHorizontal</a:t>
            </a:r>
            <a:r>
              <a:rPr lang="en-GB" sz="1400">
                <a:solidFill>
                  <a:schemeClr val="dk1"/>
                </a:solidFill>
              </a:rPr>
              <a:t> to </a:t>
            </a:r>
            <a:r>
              <a:rPr b="1" lang="en-GB" sz="1400">
                <a:solidFill>
                  <a:schemeClr val="dk1"/>
                </a:solidFill>
              </a:rPr>
              <a:t>Center: 3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1" lang="en-GB" sz="1400">
                <a:solidFill>
                  <a:schemeClr val="dk1"/>
                </a:solidFill>
              </a:rPr>
              <a:t>AlignVertical </a:t>
            </a:r>
            <a:r>
              <a:rPr lang="en-GB" sz="1400">
                <a:solidFill>
                  <a:schemeClr val="dk1"/>
                </a:solidFill>
              </a:rPr>
              <a:t>to </a:t>
            </a:r>
            <a:r>
              <a:rPr b="1" lang="en-GB" sz="1400">
                <a:solidFill>
                  <a:schemeClr val="dk1"/>
                </a:solidFill>
              </a:rPr>
              <a:t>Center: 2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75" y="3762925"/>
            <a:ext cx="6582649" cy="40025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4338075" y="3998550"/>
            <a:ext cx="797100" cy="23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5744575" y="4630900"/>
            <a:ext cx="797100" cy="67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13"/>
          <p:cNvCxnSpPr>
            <a:stCxn id="58" idx="3"/>
          </p:cNvCxnSpPr>
          <p:nvPr/>
        </p:nvCxnSpPr>
        <p:spPr>
          <a:xfrm>
            <a:off x="5135175" y="4116900"/>
            <a:ext cx="609000" cy="528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50" y="2638340"/>
            <a:ext cx="6455700" cy="500576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/>
        </p:nvSpPr>
        <p:spPr>
          <a:xfrm>
            <a:off x="434700" y="687100"/>
            <a:ext cx="6743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Set the pictures for </a:t>
            </a:r>
            <a:r>
              <a:rPr b="1" lang="en-GB" sz="2400">
                <a:solidFill>
                  <a:schemeClr val="dk1"/>
                </a:solidFill>
              </a:rPr>
              <a:t>ButtonCat</a:t>
            </a:r>
            <a:r>
              <a:rPr lang="en-GB" sz="2400">
                <a:solidFill>
                  <a:schemeClr val="dk1"/>
                </a:solidFill>
              </a:rPr>
              <a:t> and </a:t>
            </a:r>
            <a:r>
              <a:rPr b="1" lang="en-GB" sz="2400">
                <a:solidFill>
                  <a:schemeClr val="dk1"/>
                </a:solidFill>
              </a:rPr>
              <a:t>ButtonDog.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75" name="Google Shape;175;p22"/>
          <p:cNvSpPr txBox="1"/>
          <p:nvPr>
            <p:ph idx="1" type="subTitle"/>
          </p:nvPr>
        </p:nvSpPr>
        <p:spPr>
          <a:xfrm>
            <a:off x="434700" y="1476600"/>
            <a:ext cx="69030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Under the Properties for </a:t>
            </a:r>
            <a:r>
              <a:rPr b="1" lang="en-GB" sz="1400">
                <a:solidFill>
                  <a:srgbClr val="000000"/>
                </a:solidFill>
              </a:rPr>
              <a:t>ButtonCat</a:t>
            </a:r>
            <a:r>
              <a:rPr lang="en-GB" sz="1400">
                <a:solidFill>
                  <a:srgbClr val="000000"/>
                </a:solidFill>
              </a:rPr>
              <a:t> click </a:t>
            </a:r>
            <a:r>
              <a:rPr b="1" lang="en-GB" sz="1400">
                <a:solidFill>
                  <a:srgbClr val="000000"/>
                </a:solidFill>
              </a:rPr>
              <a:t>Image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choose cat.jpg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4330475" y="3361329"/>
            <a:ext cx="1070700" cy="30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5810325" y="5927982"/>
            <a:ext cx="1070700" cy="111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22"/>
          <p:cNvCxnSpPr>
            <a:stCxn id="176" idx="2"/>
            <a:endCxn id="177" idx="0"/>
          </p:cNvCxnSpPr>
          <p:nvPr/>
        </p:nvCxnSpPr>
        <p:spPr>
          <a:xfrm>
            <a:off x="4865825" y="3670329"/>
            <a:ext cx="1479900" cy="2257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16" y="2046225"/>
            <a:ext cx="6806870" cy="580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Your screen should look like this.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85" name="Google Shape;185;p23"/>
          <p:cNvSpPr txBox="1"/>
          <p:nvPr>
            <p:ph idx="1" type="subTitle"/>
          </p:nvPr>
        </p:nvSpPr>
        <p:spPr>
          <a:xfrm>
            <a:off x="468275" y="8187075"/>
            <a:ext cx="69030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Let's fix the cat so it fits the screen!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700" y="3186595"/>
            <a:ext cx="6327000" cy="538683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Set the image's height and width.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92" name="Google Shape;192;p24"/>
          <p:cNvSpPr txBox="1"/>
          <p:nvPr>
            <p:ph idx="1" type="subTitle"/>
          </p:nvPr>
        </p:nvSpPr>
        <p:spPr>
          <a:xfrm>
            <a:off x="434700" y="1980775"/>
            <a:ext cx="69030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Under Properties, click on Height - set it to 150 pixels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Do the same for Width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Erase the words under Text</a:t>
            </a:r>
            <a:endParaRPr sz="1400">
              <a:solidFill>
                <a:srgbClr val="000000"/>
              </a:solidFill>
            </a:endParaRPr>
          </a:p>
        </p:txBody>
      </p:sp>
      <p:cxnSp>
        <p:nvCxnSpPr>
          <p:cNvPr id="193" name="Google Shape;193;p24"/>
          <p:cNvCxnSpPr/>
          <p:nvPr/>
        </p:nvCxnSpPr>
        <p:spPr>
          <a:xfrm>
            <a:off x="3242705" y="2646286"/>
            <a:ext cx="2721000" cy="4677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4"/>
          <p:cNvCxnSpPr/>
          <p:nvPr/>
        </p:nvCxnSpPr>
        <p:spPr>
          <a:xfrm>
            <a:off x="4754375" y="2281000"/>
            <a:ext cx="1209000" cy="3339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4"/>
          <p:cNvSpPr/>
          <p:nvPr/>
        </p:nvSpPr>
        <p:spPr>
          <a:xfrm>
            <a:off x="1360200" y="5012128"/>
            <a:ext cx="1212900" cy="1104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 txBox="1"/>
          <p:nvPr/>
        </p:nvSpPr>
        <p:spPr>
          <a:xfrm>
            <a:off x="1025400" y="8574700"/>
            <a:ext cx="2073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Your </a:t>
            </a:r>
            <a:r>
              <a:rPr b="1" lang="en-GB">
                <a:solidFill>
                  <a:schemeClr val="dk1"/>
                </a:solidFill>
              </a:rPr>
              <a:t>ButtonCat</a:t>
            </a:r>
            <a:r>
              <a:rPr lang="en-GB">
                <a:solidFill>
                  <a:schemeClr val="dk1"/>
                </a:solidFill>
              </a:rPr>
              <a:t> should now look like this.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97" name="Google Shape;197;p24"/>
          <p:cNvCxnSpPr>
            <a:endCxn id="195" idx="2"/>
          </p:cNvCxnSpPr>
          <p:nvPr/>
        </p:nvCxnSpPr>
        <p:spPr>
          <a:xfrm rot="10800000">
            <a:off x="1966650" y="6116128"/>
            <a:ext cx="0" cy="2539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00" y="2949900"/>
            <a:ext cx="6634401" cy="56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Repeat the steps for </a:t>
            </a:r>
            <a:r>
              <a:rPr b="1" lang="en-GB" sz="2400">
                <a:solidFill>
                  <a:srgbClr val="000000"/>
                </a:solidFill>
              </a:rPr>
              <a:t>ButtonDog.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204" name="Google Shape;204;p25"/>
          <p:cNvSpPr txBox="1"/>
          <p:nvPr>
            <p:ph idx="1" type="subTitle"/>
          </p:nvPr>
        </p:nvSpPr>
        <p:spPr>
          <a:xfrm>
            <a:off x="434700" y="1980775"/>
            <a:ext cx="69030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Select the dog.jpg Image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Set the Height and Width to 150 pixels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Erase the words under Text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05" name="Google Shape;205;p25"/>
          <p:cNvSpPr txBox="1"/>
          <p:nvPr>
            <p:ph idx="1" type="subTitle"/>
          </p:nvPr>
        </p:nvSpPr>
        <p:spPr>
          <a:xfrm>
            <a:off x="434700" y="8704975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Your screen should now look like this.</a:t>
            </a:r>
            <a:endParaRPr b="1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50" y="3210313"/>
            <a:ext cx="6902998" cy="489418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It’s time to code our app! Switch to the Blocks window (top right corner).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6842050" y="3162300"/>
            <a:ext cx="5847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" name="Google Shape;213;p26"/>
          <p:cNvCxnSpPr>
            <a:endCxn id="212" idx="0"/>
          </p:cNvCxnSpPr>
          <p:nvPr/>
        </p:nvCxnSpPr>
        <p:spPr>
          <a:xfrm>
            <a:off x="4122700" y="1871400"/>
            <a:ext cx="3011700" cy="1290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96" y="3392656"/>
            <a:ext cx="6902999" cy="31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Programming the vote buttons.</a:t>
            </a:r>
            <a:endParaRPr b="1" sz="1400">
              <a:solidFill>
                <a:srgbClr val="000000"/>
              </a:solidFill>
            </a:endParaRPr>
          </a:p>
        </p:txBody>
      </p:sp>
      <p:cxnSp>
        <p:nvCxnSpPr>
          <p:cNvPr id="220" name="Google Shape;220;p27"/>
          <p:cNvCxnSpPr>
            <a:stCxn id="221" idx="3"/>
          </p:cNvCxnSpPr>
          <p:nvPr/>
        </p:nvCxnSpPr>
        <p:spPr>
          <a:xfrm>
            <a:off x="3074541" y="3838359"/>
            <a:ext cx="1583700" cy="2015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27"/>
          <p:cNvSpPr/>
          <p:nvPr/>
        </p:nvSpPr>
        <p:spPr>
          <a:xfrm>
            <a:off x="1817241" y="3629559"/>
            <a:ext cx="1257300" cy="417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7"/>
          <p:cNvSpPr/>
          <p:nvPr/>
        </p:nvSpPr>
        <p:spPr>
          <a:xfrm>
            <a:off x="693325" y="5348895"/>
            <a:ext cx="783300" cy="221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3" name="Google Shape;223;p27"/>
          <p:cNvCxnSpPr>
            <a:stCxn id="222" idx="3"/>
            <a:endCxn id="221" idx="1"/>
          </p:cNvCxnSpPr>
          <p:nvPr/>
        </p:nvCxnSpPr>
        <p:spPr>
          <a:xfrm flipH="1" rot="10800000">
            <a:off x="1476625" y="3838245"/>
            <a:ext cx="340500" cy="162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4" name="Google Shape;224;p27"/>
          <p:cNvSpPr txBox="1"/>
          <p:nvPr>
            <p:ph idx="1" type="subTitle"/>
          </p:nvPr>
        </p:nvSpPr>
        <p:spPr>
          <a:xfrm>
            <a:off x="434700" y="2045688"/>
            <a:ext cx="69030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Click on </a:t>
            </a:r>
            <a:r>
              <a:rPr b="1" lang="en-GB" sz="1400">
                <a:solidFill>
                  <a:srgbClr val="000000"/>
                </a:solidFill>
              </a:rPr>
              <a:t>ButtonCat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Drag out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9950" y="2302450"/>
            <a:ext cx="1555085" cy="5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7"/>
          <p:cNvSpPr txBox="1"/>
          <p:nvPr/>
        </p:nvSpPr>
        <p:spPr>
          <a:xfrm>
            <a:off x="3736350" y="2119750"/>
            <a:ext cx="2576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(this triggers an action when someone presses </a:t>
            </a:r>
            <a:r>
              <a:rPr b="1" lang="en-GB">
                <a:solidFill>
                  <a:schemeClr val="dk1"/>
                </a:solidFill>
              </a:rPr>
              <a:t>ButtonCat</a:t>
            </a:r>
            <a:r>
              <a:rPr lang="en-GB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00" y="4448123"/>
            <a:ext cx="6903002" cy="371190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 txBox="1"/>
          <p:nvPr>
            <p:ph idx="1" type="subTitle"/>
          </p:nvPr>
        </p:nvSpPr>
        <p:spPr>
          <a:xfrm>
            <a:off x="434700" y="1893300"/>
            <a:ext cx="7012500" cy="10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Click on </a:t>
            </a:r>
            <a:r>
              <a:rPr b="1" lang="en-GB" sz="1400">
                <a:solidFill>
                  <a:srgbClr val="000000"/>
                </a:solidFill>
              </a:rPr>
              <a:t>PlayerCat.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Drag out	        </a:t>
            </a:r>
            <a:r>
              <a:rPr b="1" lang="en-GB" sz="1400">
                <a:solidFill>
                  <a:srgbClr val="000000"/>
                </a:solidFill>
              </a:rPr>
              <a:t>                 </a:t>
            </a:r>
            <a:r>
              <a:rPr lang="en-GB" sz="1400">
                <a:solidFill>
                  <a:srgbClr val="000000"/>
                </a:solidFill>
              </a:rPr>
              <a:t>and add it</a:t>
            </a:r>
            <a:r>
              <a:rPr b="1" lang="en-GB" sz="1400">
                <a:solidFill>
                  <a:srgbClr val="000000"/>
                </a:solidFill>
              </a:rPr>
              <a:t> </a:t>
            </a:r>
            <a:r>
              <a:rPr lang="en-GB" sz="1400">
                <a:solidFill>
                  <a:srgbClr val="000000"/>
                </a:solidFill>
              </a:rPr>
              <a:t>to 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33" name="Google Shape;233;p28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Making a sound play.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3701992" y="2927400"/>
            <a:ext cx="3352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(this makes the player play the sound)</a:t>
            </a:r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091" y="2423982"/>
            <a:ext cx="1555085" cy="5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8935" y="2425173"/>
            <a:ext cx="1354096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700" y="4448123"/>
            <a:ext cx="6903002" cy="371190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/>
          <p:nvPr/>
        </p:nvSpPr>
        <p:spPr>
          <a:xfrm>
            <a:off x="620225" y="6991363"/>
            <a:ext cx="7833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28"/>
          <p:cNvCxnSpPr>
            <a:stCxn id="238" idx="3"/>
            <a:endCxn id="240" idx="1"/>
          </p:cNvCxnSpPr>
          <p:nvPr/>
        </p:nvCxnSpPr>
        <p:spPr>
          <a:xfrm flipH="1" rot="10800000">
            <a:off x="1403525" y="6595963"/>
            <a:ext cx="482400" cy="54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40" name="Google Shape;240;p28"/>
          <p:cNvSpPr/>
          <p:nvPr/>
        </p:nvSpPr>
        <p:spPr>
          <a:xfrm>
            <a:off x="1885925" y="6403300"/>
            <a:ext cx="1111200" cy="38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" name="Google Shape;241;p28"/>
          <p:cNvCxnSpPr>
            <a:stCxn id="240" idx="3"/>
          </p:cNvCxnSpPr>
          <p:nvPr/>
        </p:nvCxnSpPr>
        <p:spPr>
          <a:xfrm>
            <a:off x="2997125" y="6595900"/>
            <a:ext cx="1757100" cy="10635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613" y="3639600"/>
            <a:ext cx="6413337" cy="30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/>
          <p:nvPr>
            <p:ph idx="1" type="subTitle"/>
          </p:nvPr>
        </p:nvSpPr>
        <p:spPr>
          <a:xfrm>
            <a:off x="434700" y="1893300"/>
            <a:ext cx="7012500" cy="10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Click on </a:t>
            </a:r>
            <a:r>
              <a:rPr b="1" lang="en-GB" sz="1400">
                <a:solidFill>
                  <a:srgbClr val="000000"/>
                </a:solidFill>
              </a:rPr>
              <a:t>LabelCatVotes</a:t>
            </a:r>
            <a:r>
              <a:rPr b="1" lang="en-GB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Drag out    		        </a:t>
            </a:r>
            <a:r>
              <a:rPr b="1" lang="en-GB" sz="1400">
                <a:solidFill>
                  <a:srgbClr val="000000"/>
                </a:solidFill>
              </a:rPr>
              <a:t>                   </a:t>
            </a:r>
            <a:r>
              <a:rPr lang="en-GB" sz="1400">
                <a:solidFill>
                  <a:srgbClr val="000000"/>
                </a:solidFill>
              </a:rPr>
              <a:t>	      </a:t>
            </a:r>
            <a:r>
              <a:rPr lang="en-GB" sz="1400">
                <a:solidFill>
                  <a:srgbClr val="000000"/>
                </a:solidFill>
              </a:rPr>
              <a:t> add it</a:t>
            </a:r>
            <a:r>
              <a:rPr b="1" lang="en-GB" sz="1400">
                <a:solidFill>
                  <a:srgbClr val="000000"/>
                </a:solidFill>
              </a:rPr>
              <a:t> </a:t>
            </a:r>
            <a:r>
              <a:rPr lang="en-GB" sz="1400">
                <a:solidFill>
                  <a:srgbClr val="000000"/>
                </a:solidFill>
              </a:rPr>
              <a:t>to 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48" name="Google Shape;248;p29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Adding the votes.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4216" y="2431216"/>
            <a:ext cx="1555085" cy="5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/>
          <p:nvPr/>
        </p:nvSpPr>
        <p:spPr>
          <a:xfrm>
            <a:off x="1218962" y="6048231"/>
            <a:ext cx="7833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" name="Google Shape;251;p29"/>
          <p:cNvCxnSpPr>
            <a:stCxn id="250" idx="3"/>
            <a:endCxn id="252" idx="1"/>
          </p:cNvCxnSpPr>
          <p:nvPr/>
        </p:nvCxnSpPr>
        <p:spPr>
          <a:xfrm>
            <a:off x="2002262" y="6199431"/>
            <a:ext cx="331200" cy="142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52" name="Google Shape;252;p29"/>
          <p:cNvSpPr/>
          <p:nvPr/>
        </p:nvSpPr>
        <p:spPr>
          <a:xfrm>
            <a:off x="2333525" y="6149525"/>
            <a:ext cx="1431600" cy="38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29"/>
          <p:cNvCxnSpPr>
            <a:stCxn id="252" idx="3"/>
          </p:cNvCxnSpPr>
          <p:nvPr/>
        </p:nvCxnSpPr>
        <p:spPr>
          <a:xfrm flipH="1" rot="10800000">
            <a:off x="3765125" y="5221625"/>
            <a:ext cx="1511400" cy="112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4" name="Google Shape;25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8884" y="2431197"/>
            <a:ext cx="2246808" cy="2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75" y="4031732"/>
            <a:ext cx="6769001" cy="321167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 txBox="1"/>
          <p:nvPr>
            <p:ph idx="1" type="subTitle"/>
          </p:nvPr>
        </p:nvSpPr>
        <p:spPr>
          <a:xfrm>
            <a:off x="434700" y="1893300"/>
            <a:ext cx="7012500" cy="12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Click on </a:t>
            </a:r>
            <a:r>
              <a:rPr b="1" lang="en-GB" sz="1400">
                <a:solidFill>
                  <a:srgbClr val="000000"/>
                </a:solidFill>
              </a:rPr>
              <a:t>Math</a:t>
            </a:r>
            <a:r>
              <a:rPr b="1" lang="en-GB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Drag out		        </a:t>
            </a:r>
            <a:r>
              <a:rPr b="1" lang="en-GB" sz="1400">
                <a:solidFill>
                  <a:srgbClr val="000000"/>
                </a:solidFill>
              </a:rPr>
              <a:t> </a:t>
            </a:r>
            <a:r>
              <a:rPr lang="en-GB" sz="1400">
                <a:solidFill>
                  <a:srgbClr val="000000"/>
                </a:solidFill>
              </a:rPr>
              <a:t>and</a:t>
            </a:r>
            <a:r>
              <a:rPr b="1" lang="en-GB" sz="1400">
                <a:solidFill>
                  <a:srgbClr val="000000"/>
                </a:solidFill>
              </a:rPr>
              <a:t>         </a:t>
            </a:r>
            <a:r>
              <a:rPr lang="en-GB" sz="1400">
                <a:solidFill>
                  <a:srgbClr val="000000"/>
                </a:solidFill>
              </a:rPr>
              <a:t>and add them</a:t>
            </a:r>
            <a:r>
              <a:rPr b="1" lang="en-GB" sz="1400">
                <a:solidFill>
                  <a:srgbClr val="000000"/>
                </a:solidFill>
              </a:rPr>
              <a:t> </a:t>
            </a:r>
            <a:r>
              <a:rPr lang="en-GB" sz="1400">
                <a:solidFill>
                  <a:srgbClr val="000000"/>
                </a:solidFill>
              </a:rPr>
              <a:t>to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Click on	    and change its value to 1  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61" name="Google Shape;261;p30"/>
          <p:cNvSpPr txBox="1"/>
          <p:nvPr>
            <p:ph idx="1" type="subTitle"/>
          </p:nvPr>
        </p:nvSpPr>
        <p:spPr>
          <a:xfrm>
            <a:off x="434700" y="11300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Adding the votes.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262" name="Google Shape;262;p30"/>
          <p:cNvSpPr/>
          <p:nvPr/>
        </p:nvSpPr>
        <p:spPr>
          <a:xfrm>
            <a:off x="779237" y="4630613"/>
            <a:ext cx="7833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Google Shape;263;p30"/>
          <p:cNvCxnSpPr>
            <a:stCxn id="262" idx="3"/>
            <a:endCxn id="264" idx="1"/>
          </p:cNvCxnSpPr>
          <p:nvPr/>
        </p:nvCxnSpPr>
        <p:spPr>
          <a:xfrm>
            <a:off x="1562537" y="4781813"/>
            <a:ext cx="303900" cy="15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64" name="Google Shape;264;p30"/>
          <p:cNvSpPr/>
          <p:nvPr/>
        </p:nvSpPr>
        <p:spPr>
          <a:xfrm>
            <a:off x="1866325" y="4781825"/>
            <a:ext cx="10482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" name="Google Shape;265;p30"/>
          <p:cNvCxnSpPr>
            <a:stCxn id="264" idx="3"/>
          </p:cNvCxnSpPr>
          <p:nvPr/>
        </p:nvCxnSpPr>
        <p:spPr>
          <a:xfrm>
            <a:off x="2914525" y="4933025"/>
            <a:ext cx="3378900" cy="56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6" name="Google Shape;2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5125" y="2409349"/>
            <a:ext cx="1048320" cy="3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0525" y="2420288"/>
            <a:ext cx="331200" cy="2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3889" y="2820038"/>
            <a:ext cx="331200" cy="23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/>
          <p:nvPr/>
        </p:nvSpPr>
        <p:spPr>
          <a:xfrm>
            <a:off x="1926451" y="4236300"/>
            <a:ext cx="464400" cy="28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Google Shape;270;p30"/>
          <p:cNvCxnSpPr>
            <a:stCxn id="262" idx="3"/>
            <a:endCxn id="269" idx="1"/>
          </p:cNvCxnSpPr>
          <p:nvPr/>
        </p:nvCxnSpPr>
        <p:spPr>
          <a:xfrm flipH="1" rot="10800000">
            <a:off x="1562537" y="4379513"/>
            <a:ext cx="363900" cy="402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30"/>
          <p:cNvCxnSpPr>
            <a:stCxn id="269" idx="3"/>
          </p:cNvCxnSpPr>
          <p:nvPr/>
        </p:nvCxnSpPr>
        <p:spPr>
          <a:xfrm>
            <a:off x="2390851" y="4379400"/>
            <a:ext cx="4479600" cy="108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2" name="Google Shape;27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9311" y="2397472"/>
            <a:ext cx="2246808" cy="2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00" y="4164570"/>
            <a:ext cx="6768998" cy="288525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 txBox="1"/>
          <p:nvPr>
            <p:ph idx="1" type="subTitle"/>
          </p:nvPr>
        </p:nvSpPr>
        <p:spPr>
          <a:xfrm>
            <a:off x="434700" y="1893300"/>
            <a:ext cx="7012500" cy="12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Click on </a:t>
            </a:r>
            <a:r>
              <a:rPr b="1" lang="en-GB" sz="1400">
                <a:solidFill>
                  <a:srgbClr val="000000"/>
                </a:solidFill>
              </a:rPr>
              <a:t>LabelCatVotes</a:t>
            </a:r>
            <a:r>
              <a:rPr b="1" lang="en-GB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Drag out		        	    	      and add it</a:t>
            </a:r>
            <a:r>
              <a:rPr b="1" lang="en-GB" sz="1400">
                <a:solidFill>
                  <a:srgbClr val="000000"/>
                </a:solidFill>
              </a:rPr>
              <a:t> </a:t>
            </a:r>
            <a:r>
              <a:rPr lang="en-GB" sz="1400">
                <a:solidFill>
                  <a:srgbClr val="000000"/>
                </a:solidFill>
              </a:rPr>
              <a:t>to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79" name="Google Shape;279;p31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Adding the votes.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280" name="Google Shape;280;p31"/>
          <p:cNvSpPr/>
          <p:nvPr/>
        </p:nvSpPr>
        <p:spPr>
          <a:xfrm>
            <a:off x="875412" y="6416938"/>
            <a:ext cx="7833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1" name="Google Shape;281;p31"/>
          <p:cNvCxnSpPr>
            <a:stCxn id="280" idx="3"/>
            <a:endCxn id="282" idx="1"/>
          </p:cNvCxnSpPr>
          <p:nvPr/>
        </p:nvCxnSpPr>
        <p:spPr>
          <a:xfrm flipH="1" rot="10800000">
            <a:off x="1658712" y="6546838"/>
            <a:ext cx="206400" cy="21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82" name="Google Shape;282;p31"/>
          <p:cNvSpPr/>
          <p:nvPr/>
        </p:nvSpPr>
        <p:spPr>
          <a:xfrm>
            <a:off x="1865075" y="6395768"/>
            <a:ext cx="11991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3" name="Google Shape;283;p31"/>
          <p:cNvCxnSpPr>
            <a:stCxn id="282" idx="3"/>
          </p:cNvCxnSpPr>
          <p:nvPr/>
        </p:nvCxnSpPr>
        <p:spPr>
          <a:xfrm flipH="1" rot="10800000">
            <a:off x="3064175" y="5826368"/>
            <a:ext cx="2940600" cy="72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4" name="Google Shape;2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900" y="2389361"/>
            <a:ext cx="1096200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1"/>
          <p:cNvSpPr txBox="1"/>
          <p:nvPr>
            <p:ph idx="1" type="subTitle"/>
          </p:nvPr>
        </p:nvSpPr>
        <p:spPr>
          <a:xfrm>
            <a:off x="397500" y="8276150"/>
            <a:ext cx="6977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Now test it out and see if the cat meows and the votes change!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86" name="Google Shape;28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6077" y="2399547"/>
            <a:ext cx="1803808" cy="2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560300" y="376925"/>
            <a:ext cx="66741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App Inventor Intro: HelloPurrWoof</a:t>
            </a:r>
            <a:endParaRPr sz="2200"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663600" y="1987500"/>
            <a:ext cx="66741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Add a label and rename it </a:t>
            </a:r>
            <a:r>
              <a:rPr b="1" lang="en-GB" sz="1400">
                <a:solidFill>
                  <a:schemeClr val="dk1"/>
                </a:solidFill>
              </a:rPr>
              <a:t>Label</a:t>
            </a:r>
            <a:r>
              <a:rPr b="1" lang="en-GB" sz="1400">
                <a:solidFill>
                  <a:schemeClr val="dk1"/>
                </a:solidFill>
              </a:rPr>
              <a:t>Question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13" y="2612374"/>
            <a:ext cx="6443274" cy="40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779053" y="3991725"/>
            <a:ext cx="1543200" cy="23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3641350" y="4803675"/>
            <a:ext cx="797100" cy="23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5937350" y="6124059"/>
            <a:ext cx="797100" cy="23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14"/>
          <p:cNvCxnSpPr>
            <a:stCxn id="68" idx="3"/>
            <a:endCxn id="69" idx="1"/>
          </p:cNvCxnSpPr>
          <p:nvPr/>
        </p:nvCxnSpPr>
        <p:spPr>
          <a:xfrm>
            <a:off x="2322253" y="4110075"/>
            <a:ext cx="1319100" cy="812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" name="Google Shape;72;p14"/>
          <p:cNvCxnSpPr>
            <a:stCxn id="70" idx="0"/>
          </p:cNvCxnSpPr>
          <p:nvPr/>
        </p:nvCxnSpPr>
        <p:spPr>
          <a:xfrm rot="10800000">
            <a:off x="6335900" y="3256659"/>
            <a:ext cx="0" cy="2867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idx="1" type="subTitle"/>
          </p:nvPr>
        </p:nvSpPr>
        <p:spPr>
          <a:xfrm>
            <a:off x="434700" y="115630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Complete the code for Dogs!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92" name="Google Shape;292;p32"/>
          <p:cNvSpPr txBox="1"/>
          <p:nvPr>
            <p:ph idx="1" type="subTitle"/>
          </p:nvPr>
        </p:nvSpPr>
        <p:spPr>
          <a:xfrm>
            <a:off x="452250" y="4153850"/>
            <a:ext cx="69774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When you're done test it out and collect votes from your friends!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93" name="Google Shape;293;p32"/>
          <p:cNvSpPr txBox="1"/>
          <p:nvPr>
            <p:ph idx="1" type="subTitle"/>
          </p:nvPr>
        </p:nvSpPr>
        <p:spPr>
          <a:xfrm>
            <a:off x="434700" y="1893300"/>
            <a:ext cx="7012500" cy="12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Do the same things you did for the  			     for 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94" name="Google Shape;2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466" y="2018957"/>
            <a:ext cx="1555085" cy="5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825" y="2018950"/>
            <a:ext cx="1681629" cy="5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/>
          <p:nvPr/>
        </p:nvSpPr>
        <p:spPr>
          <a:xfrm>
            <a:off x="731000" y="555550"/>
            <a:ext cx="6301200" cy="87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</a:rPr>
              <a:t>Further Exploration Questions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What are some other ways we could increment CatVote and DogVote?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Could we use one player instead of two players to play the sounds? What else in the code would have to change if we used two players?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Is there anything to stop someone from voting 20 times?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What would we have to add so that we can click a button and “reset” the votes back to zero?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Change the app to be about something else other than voting on cats or dogs. What else could an app like this be used for?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350" y="5803521"/>
            <a:ext cx="5873690" cy="360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9974" y="1072250"/>
            <a:ext cx="4396576" cy="36074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434700" y="404475"/>
            <a:ext cx="69030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Drag in two </a:t>
            </a:r>
            <a:r>
              <a:rPr i="1" lang="en-GB" sz="1400">
                <a:solidFill>
                  <a:schemeClr val="dk1"/>
                </a:solidFill>
              </a:rPr>
              <a:t>HorizontalArrangements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282300" y="4956675"/>
            <a:ext cx="71517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In the top </a:t>
            </a:r>
            <a:r>
              <a:rPr i="1" lang="en-GB" sz="1400">
                <a:solidFill>
                  <a:schemeClr val="dk1"/>
                </a:solidFill>
              </a:rPr>
              <a:t>HorizontalArrangement</a:t>
            </a:r>
            <a:r>
              <a:rPr lang="en-GB" sz="1400">
                <a:solidFill>
                  <a:schemeClr val="dk1"/>
                </a:solidFill>
              </a:rPr>
              <a:t> add button and rename it </a:t>
            </a:r>
            <a:r>
              <a:rPr b="1" lang="en-GB" sz="1400">
                <a:solidFill>
                  <a:schemeClr val="dk1"/>
                </a:solidFill>
              </a:rPr>
              <a:t>ButtonCat</a:t>
            </a:r>
            <a:r>
              <a:rPr lang="en-GB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Add a second button and rename it </a:t>
            </a:r>
            <a:r>
              <a:rPr b="1" lang="en-GB" sz="1400">
                <a:solidFill>
                  <a:schemeClr val="dk1"/>
                </a:solidFill>
              </a:rPr>
              <a:t>ButtonDog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1506078" y="1674986"/>
            <a:ext cx="1543200" cy="23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4169775" y="2492125"/>
            <a:ext cx="728100" cy="703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15"/>
          <p:cNvCxnSpPr>
            <a:stCxn id="81" idx="3"/>
            <a:endCxn id="82" idx="1"/>
          </p:cNvCxnSpPr>
          <p:nvPr/>
        </p:nvCxnSpPr>
        <p:spPr>
          <a:xfrm>
            <a:off x="3049278" y="1793336"/>
            <a:ext cx="1120500" cy="1050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" name="Google Shape;84;p15"/>
          <p:cNvSpPr/>
          <p:nvPr/>
        </p:nvSpPr>
        <p:spPr>
          <a:xfrm>
            <a:off x="903978" y="6200275"/>
            <a:ext cx="1543200" cy="23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15"/>
          <p:cNvCxnSpPr>
            <a:stCxn id="84" idx="3"/>
          </p:cNvCxnSpPr>
          <p:nvPr/>
        </p:nvCxnSpPr>
        <p:spPr>
          <a:xfrm>
            <a:off x="2447178" y="6318625"/>
            <a:ext cx="1839900" cy="1128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" name="Google Shape;86;p15"/>
          <p:cNvSpPr/>
          <p:nvPr/>
        </p:nvSpPr>
        <p:spPr>
          <a:xfrm>
            <a:off x="5769700" y="6436977"/>
            <a:ext cx="728100" cy="40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4169775" y="3168850"/>
            <a:ext cx="728100" cy="657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15"/>
          <p:cNvCxnSpPr>
            <a:stCxn id="81" idx="3"/>
            <a:endCxn id="87" idx="1"/>
          </p:cNvCxnSpPr>
          <p:nvPr/>
        </p:nvCxnSpPr>
        <p:spPr>
          <a:xfrm>
            <a:off x="3049278" y="1793336"/>
            <a:ext cx="1120500" cy="1704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5"/>
          <p:cNvCxnSpPr>
            <a:stCxn id="84" idx="3"/>
          </p:cNvCxnSpPr>
          <p:nvPr/>
        </p:nvCxnSpPr>
        <p:spPr>
          <a:xfrm>
            <a:off x="2447178" y="6318625"/>
            <a:ext cx="1098000" cy="1184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" name="Google Shape;90;p15"/>
          <p:cNvSpPr/>
          <p:nvPr/>
        </p:nvSpPr>
        <p:spPr>
          <a:xfrm>
            <a:off x="5769700" y="8925350"/>
            <a:ext cx="413700" cy="30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" name="Google Shape;91;p15"/>
          <p:cNvCxnSpPr>
            <a:stCxn id="90" idx="0"/>
            <a:endCxn id="86" idx="2"/>
          </p:cNvCxnSpPr>
          <p:nvPr/>
        </p:nvCxnSpPr>
        <p:spPr>
          <a:xfrm flipH="1" rot="10800000">
            <a:off x="5976550" y="6842750"/>
            <a:ext cx="157200" cy="2082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650" y="2076150"/>
            <a:ext cx="5773098" cy="3565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310350" y="518325"/>
            <a:ext cx="7151700" cy="12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Set the bottom </a:t>
            </a:r>
            <a:r>
              <a:rPr i="1" lang="en-GB" sz="1400">
                <a:solidFill>
                  <a:schemeClr val="dk1"/>
                </a:solidFill>
              </a:rPr>
              <a:t>HorizontalArrangement</a:t>
            </a:r>
            <a:r>
              <a:rPr lang="en-GB" sz="1400">
                <a:solidFill>
                  <a:schemeClr val="dk1"/>
                </a:solidFill>
              </a:rPr>
              <a:t> width to FillParent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A</a:t>
            </a:r>
            <a:r>
              <a:rPr lang="en-GB" sz="1400">
                <a:solidFill>
                  <a:schemeClr val="dk1"/>
                </a:solidFill>
              </a:rPr>
              <a:t>dd 4 labels and rename them: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GB" sz="1400">
                <a:solidFill>
                  <a:schemeClr val="dk1"/>
                </a:solidFill>
              </a:rPr>
              <a:t>Label</a:t>
            </a:r>
            <a:r>
              <a:rPr b="1" lang="en-GB" sz="1400">
                <a:solidFill>
                  <a:schemeClr val="dk1"/>
                </a:solidFill>
              </a:rPr>
              <a:t>Cat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GB" sz="1400">
                <a:solidFill>
                  <a:schemeClr val="dk1"/>
                </a:solidFill>
              </a:rPr>
              <a:t>LabelCatVotes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GB" sz="1400">
                <a:solidFill>
                  <a:schemeClr val="dk1"/>
                </a:solidFill>
              </a:rPr>
              <a:t>LabelDog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GB" sz="1400">
                <a:solidFill>
                  <a:schemeClr val="dk1"/>
                </a:solidFill>
              </a:rPr>
              <a:t>LabelDogVotes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938978" y="3303075"/>
            <a:ext cx="1543200" cy="23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" name="Google Shape;99;p16"/>
          <p:cNvCxnSpPr>
            <a:stCxn id="98" idx="3"/>
          </p:cNvCxnSpPr>
          <p:nvPr/>
        </p:nvCxnSpPr>
        <p:spPr>
          <a:xfrm>
            <a:off x="2482178" y="3421425"/>
            <a:ext cx="1186800" cy="8247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" name="Google Shape;100;p16"/>
          <p:cNvSpPr/>
          <p:nvPr/>
        </p:nvSpPr>
        <p:spPr>
          <a:xfrm>
            <a:off x="5804700" y="3215400"/>
            <a:ext cx="728100" cy="70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" name="Google Shape;101;p16"/>
          <p:cNvCxnSpPr>
            <a:stCxn id="98" idx="3"/>
          </p:cNvCxnSpPr>
          <p:nvPr/>
        </p:nvCxnSpPr>
        <p:spPr>
          <a:xfrm>
            <a:off x="2482178" y="3421425"/>
            <a:ext cx="733200" cy="8382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6"/>
          <p:cNvCxnSpPr>
            <a:stCxn id="98" idx="3"/>
          </p:cNvCxnSpPr>
          <p:nvPr/>
        </p:nvCxnSpPr>
        <p:spPr>
          <a:xfrm>
            <a:off x="2482178" y="3421425"/>
            <a:ext cx="1708800" cy="8520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6"/>
          <p:cNvCxnSpPr>
            <a:stCxn id="98" idx="3"/>
          </p:cNvCxnSpPr>
          <p:nvPr/>
        </p:nvCxnSpPr>
        <p:spPr>
          <a:xfrm>
            <a:off x="2482178" y="3421425"/>
            <a:ext cx="2340900" cy="8247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6"/>
          <p:cNvSpPr/>
          <p:nvPr/>
        </p:nvSpPr>
        <p:spPr>
          <a:xfrm>
            <a:off x="5717275" y="5152864"/>
            <a:ext cx="473700" cy="344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" name="Google Shape;105;p16"/>
          <p:cNvCxnSpPr>
            <a:stCxn id="104" idx="0"/>
            <a:endCxn id="100" idx="2"/>
          </p:cNvCxnSpPr>
          <p:nvPr/>
        </p:nvCxnSpPr>
        <p:spPr>
          <a:xfrm flipH="1" rot="10800000">
            <a:off x="5954125" y="3916264"/>
            <a:ext cx="214500" cy="12366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idx="1" type="subTitle"/>
          </p:nvPr>
        </p:nvSpPr>
        <p:spPr>
          <a:xfrm>
            <a:off x="310350" y="512138"/>
            <a:ext cx="7151700" cy="19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Set </a:t>
            </a:r>
            <a:r>
              <a:rPr b="1" lang="en-GB" sz="1400">
                <a:solidFill>
                  <a:schemeClr val="dk1"/>
                </a:solidFill>
              </a:rPr>
              <a:t>LabelCat</a:t>
            </a:r>
            <a:r>
              <a:rPr lang="en-GB" sz="1400">
                <a:solidFill>
                  <a:schemeClr val="dk1"/>
                </a:solidFill>
              </a:rPr>
              <a:t> width to FillParent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sz="1400">
                <a:solidFill>
                  <a:schemeClr val="dk1"/>
                </a:solidFill>
              </a:rPr>
              <a:t>Change the Text to "Cat Votes:"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Set </a:t>
            </a:r>
            <a:r>
              <a:rPr b="1" lang="en-GB" sz="1400">
                <a:solidFill>
                  <a:schemeClr val="dk1"/>
                </a:solidFill>
              </a:rPr>
              <a:t>LabelCatVotes</a:t>
            </a:r>
            <a:r>
              <a:rPr lang="en-GB" sz="1400">
                <a:solidFill>
                  <a:schemeClr val="dk1"/>
                </a:solidFill>
              </a:rPr>
              <a:t> width to FillParent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sz="1400">
                <a:solidFill>
                  <a:schemeClr val="dk1"/>
                </a:solidFill>
              </a:rPr>
              <a:t>Change the Text to "0"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Set </a:t>
            </a:r>
            <a:r>
              <a:rPr b="1" lang="en-GB" sz="1400">
                <a:solidFill>
                  <a:schemeClr val="dk1"/>
                </a:solidFill>
              </a:rPr>
              <a:t>LabelDog</a:t>
            </a:r>
            <a:r>
              <a:rPr lang="en-GB" sz="1400">
                <a:solidFill>
                  <a:schemeClr val="dk1"/>
                </a:solidFill>
              </a:rPr>
              <a:t> width to FillParent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sz="1400">
                <a:solidFill>
                  <a:schemeClr val="dk1"/>
                </a:solidFill>
              </a:rPr>
              <a:t>Change the Text to "Dog Votes:"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Set </a:t>
            </a:r>
            <a:r>
              <a:rPr b="1" lang="en-GB" sz="1400">
                <a:solidFill>
                  <a:schemeClr val="dk1"/>
                </a:solidFill>
              </a:rPr>
              <a:t>LabelDogVotes</a:t>
            </a:r>
            <a:r>
              <a:rPr lang="en-GB" sz="1400">
                <a:solidFill>
                  <a:schemeClr val="dk1"/>
                </a:solidFill>
              </a:rPr>
              <a:t> width to FillParent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sz="1400">
                <a:solidFill>
                  <a:schemeClr val="dk1"/>
                </a:solidFill>
              </a:rPr>
              <a:t>Change the Text to "0"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663" y="2810705"/>
            <a:ext cx="5773074" cy="372505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>
            <a:off x="5461425" y="5560163"/>
            <a:ext cx="969300" cy="68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17"/>
          <p:cNvCxnSpPr/>
          <p:nvPr/>
        </p:nvCxnSpPr>
        <p:spPr>
          <a:xfrm>
            <a:off x="5221575" y="4708213"/>
            <a:ext cx="308700" cy="85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4" name="Google Shape;114;p17"/>
          <p:cNvSpPr/>
          <p:nvPr/>
        </p:nvSpPr>
        <p:spPr>
          <a:xfrm>
            <a:off x="4308425" y="3993713"/>
            <a:ext cx="969300" cy="68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300" y="1722666"/>
            <a:ext cx="5837801" cy="495931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>
            <p:ph idx="1" type="subTitle"/>
          </p:nvPr>
        </p:nvSpPr>
        <p:spPr>
          <a:xfrm>
            <a:off x="434700" y="494675"/>
            <a:ext cx="6903000" cy="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Now we need to set up our app to play sounds.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Drag in 2 Player components from the Media drawer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980350" y="3461434"/>
            <a:ext cx="1787700" cy="38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" name="Google Shape;122;p18"/>
          <p:cNvCxnSpPr>
            <a:stCxn id="121" idx="3"/>
          </p:cNvCxnSpPr>
          <p:nvPr/>
        </p:nvCxnSpPr>
        <p:spPr>
          <a:xfrm>
            <a:off x="2768050" y="3654484"/>
            <a:ext cx="1690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p18"/>
          <p:cNvSpPr/>
          <p:nvPr/>
        </p:nvSpPr>
        <p:spPr>
          <a:xfrm>
            <a:off x="4438350" y="6238863"/>
            <a:ext cx="714600" cy="48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3516000" y="7465600"/>
            <a:ext cx="2559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After you drag in the Players, they will appear here.</a:t>
            </a:r>
            <a:endParaRPr/>
          </a:p>
        </p:txBody>
      </p:sp>
      <p:cxnSp>
        <p:nvCxnSpPr>
          <p:cNvPr id="125" name="Google Shape;125;p18"/>
          <p:cNvCxnSpPr>
            <a:stCxn id="124" idx="0"/>
            <a:endCxn id="123" idx="2"/>
          </p:cNvCxnSpPr>
          <p:nvPr/>
        </p:nvCxnSpPr>
        <p:spPr>
          <a:xfrm rot="10800000">
            <a:off x="4795650" y="6721300"/>
            <a:ext cx="0" cy="744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981" y="2494750"/>
            <a:ext cx="6501368" cy="482198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>
            <p:ph idx="1" type="subTitle"/>
          </p:nvPr>
        </p:nvSpPr>
        <p:spPr>
          <a:xfrm>
            <a:off x="434700" y="1256675"/>
            <a:ext cx="6903000" cy="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First, rename </a:t>
            </a:r>
            <a:r>
              <a:rPr b="1" lang="en-GB" sz="1400">
                <a:solidFill>
                  <a:srgbClr val="000000"/>
                </a:solidFill>
              </a:rPr>
              <a:t>Player1</a:t>
            </a:r>
            <a:r>
              <a:rPr lang="en-GB" sz="1400">
                <a:solidFill>
                  <a:srgbClr val="000000"/>
                </a:solidFill>
              </a:rPr>
              <a:t> to </a:t>
            </a:r>
            <a:r>
              <a:rPr b="1" lang="en-GB" sz="1400">
                <a:solidFill>
                  <a:srgbClr val="000000"/>
                </a:solidFill>
              </a:rPr>
              <a:t>PlayerCat</a:t>
            </a:r>
            <a:r>
              <a:rPr lang="en-GB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In the Properties panel click on Source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 sz="1400">
                <a:solidFill>
                  <a:srgbClr val="000000"/>
                </a:solidFill>
              </a:rPr>
              <a:t>Choose cat.ogg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4369650" y="4402050"/>
            <a:ext cx="852000" cy="30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5716250" y="3867444"/>
            <a:ext cx="714600" cy="221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19"/>
          <p:cNvCxnSpPr>
            <a:stCxn id="132" idx="3"/>
          </p:cNvCxnSpPr>
          <p:nvPr/>
        </p:nvCxnSpPr>
        <p:spPr>
          <a:xfrm flipH="1" rot="10800000">
            <a:off x="5221650" y="3963750"/>
            <a:ext cx="412200" cy="590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35" name="Google Shape;135;p19"/>
          <p:cNvSpPr txBox="1"/>
          <p:nvPr>
            <p:ph idx="1" type="subTitle"/>
          </p:nvPr>
        </p:nvSpPr>
        <p:spPr>
          <a:xfrm>
            <a:off x="652000" y="773825"/>
            <a:ext cx="69030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Let's set the sounds for the </a:t>
            </a:r>
            <a:r>
              <a:rPr b="1" lang="en-GB" sz="2400">
                <a:solidFill>
                  <a:srgbClr val="000000"/>
                </a:solidFill>
              </a:rPr>
              <a:t>Players</a:t>
            </a:r>
            <a:r>
              <a:rPr b="1" lang="en-GB" sz="2400">
                <a:solidFill>
                  <a:srgbClr val="000000"/>
                </a:solidFill>
              </a:rPr>
              <a:t>!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36" name="Google Shape;136;p19"/>
          <p:cNvSpPr txBox="1"/>
          <p:nvPr>
            <p:ph idx="1" type="subTitle"/>
          </p:nvPr>
        </p:nvSpPr>
        <p:spPr>
          <a:xfrm>
            <a:off x="568975" y="7812375"/>
            <a:ext cx="6903000" cy="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Next,</a:t>
            </a:r>
            <a:r>
              <a:rPr lang="en-GB" sz="1400">
                <a:solidFill>
                  <a:srgbClr val="000000"/>
                </a:solidFill>
              </a:rPr>
              <a:t> rename </a:t>
            </a:r>
            <a:r>
              <a:rPr b="1" lang="en-GB" sz="1400">
                <a:solidFill>
                  <a:srgbClr val="000000"/>
                </a:solidFill>
              </a:rPr>
              <a:t>Player2</a:t>
            </a:r>
            <a:r>
              <a:rPr lang="en-GB" sz="1400">
                <a:solidFill>
                  <a:srgbClr val="000000"/>
                </a:solidFill>
              </a:rPr>
              <a:t> to </a:t>
            </a:r>
            <a:r>
              <a:rPr b="1" lang="en-GB" sz="1400">
                <a:solidFill>
                  <a:srgbClr val="000000"/>
                </a:solidFill>
              </a:rPr>
              <a:t>PlayerDog</a:t>
            </a:r>
            <a:r>
              <a:rPr lang="en-GB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In the Properties panel click on Source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 sz="1400">
                <a:solidFill>
                  <a:srgbClr val="000000"/>
                </a:solidFill>
              </a:rPr>
              <a:t>Choose dog.ogg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00" y="2694675"/>
            <a:ext cx="6580189" cy="39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>
            <p:ph idx="1" type="subTitle"/>
          </p:nvPr>
        </p:nvSpPr>
        <p:spPr>
          <a:xfrm>
            <a:off x="652000" y="773825"/>
            <a:ext cx="69030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Let's update the </a:t>
            </a:r>
            <a:r>
              <a:rPr b="1" lang="en-GB" sz="2400">
                <a:solidFill>
                  <a:srgbClr val="000000"/>
                </a:solidFill>
              </a:rPr>
              <a:t>LabelQuestion!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5747143" y="3413141"/>
            <a:ext cx="523800" cy="38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6327018" y="3452141"/>
            <a:ext cx="10707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Select</a:t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5747143" y="4032741"/>
            <a:ext cx="523800" cy="38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6327018" y="4071741"/>
            <a:ext cx="10707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Set to 40</a:t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4393025" y="3025175"/>
            <a:ext cx="948300" cy="308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5747143" y="6088875"/>
            <a:ext cx="1070700" cy="38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5531125" y="6900950"/>
            <a:ext cx="14967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text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Dogs or Cats?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50" name="Google Shape;150;p20"/>
          <p:cNvCxnSpPr>
            <a:stCxn id="149" idx="0"/>
            <a:endCxn id="148" idx="2"/>
          </p:cNvCxnSpPr>
          <p:nvPr/>
        </p:nvCxnSpPr>
        <p:spPr>
          <a:xfrm flipH="1" rot="10800000">
            <a:off x="6279475" y="6474950"/>
            <a:ext cx="3000" cy="42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p20"/>
          <p:cNvSpPr/>
          <p:nvPr/>
        </p:nvSpPr>
        <p:spPr>
          <a:xfrm>
            <a:off x="1431502" y="4521691"/>
            <a:ext cx="1882500" cy="48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 txBox="1"/>
          <p:nvPr/>
        </p:nvSpPr>
        <p:spPr>
          <a:xfrm>
            <a:off x="1271424" y="6915916"/>
            <a:ext cx="22074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Your </a:t>
            </a:r>
            <a:r>
              <a:rPr b="1" lang="en-GB">
                <a:solidFill>
                  <a:schemeClr val="dk1"/>
                </a:solidFill>
              </a:rPr>
              <a:t>LabelQuestion</a:t>
            </a:r>
            <a:r>
              <a:rPr lang="en-GB">
                <a:solidFill>
                  <a:schemeClr val="dk1"/>
                </a:solidFill>
              </a:rPr>
              <a:t> should now look like this.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53" name="Google Shape;153;p20"/>
          <p:cNvCxnSpPr>
            <a:stCxn id="152" idx="0"/>
            <a:endCxn id="151" idx="2"/>
          </p:cNvCxnSpPr>
          <p:nvPr/>
        </p:nvCxnSpPr>
        <p:spPr>
          <a:xfrm rot="10800000">
            <a:off x="2372724" y="5004016"/>
            <a:ext cx="2400" cy="191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idx="1" type="subTitle"/>
          </p:nvPr>
        </p:nvSpPr>
        <p:spPr>
          <a:xfrm>
            <a:off x="434700" y="1476600"/>
            <a:ext cx="6903000" cy="12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Download each of these files to your computer: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cat.jpg (our cat image)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cat.ogg (our cat sound)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dog.jpg (our dog image)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dog.ogg (our dog sound)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59" name="Google Shape;159;p21"/>
          <p:cNvSpPr txBox="1"/>
          <p:nvPr>
            <p:ph idx="1" type="subTitle"/>
          </p:nvPr>
        </p:nvSpPr>
        <p:spPr>
          <a:xfrm>
            <a:off x="434700" y="8944850"/>
            <a:ext cx="69030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Under media, click on </a:t>
            </a:r>
            <a:r>
              <a:rPr b="1" lang="en-GB" sz="1400">
                <a:solidFill>
                  <a:srgbClr val="000000"/>
                </a:solidFill>
              </a:rPr>
              <a:t>Upload File…</a:t>
            </a:r>
            <a:r>
              <a:rPr lang="en-GB" sz="1400">
                <a:solidFill>
                  <a:srgbClr val="000000"/>
                </a:solidFill>
              </a:rPr>
              <a:t> then </a:t>
            </a:r>
            <a:r>
              <a:rPr b="1" lang="en-GB" sz="1400">
                <a:solidFill>
                  <a:srgbClr val="000000"/>
                </a:solidFill>
              </a:rPr>
              <a:t>Choose File</a:t>
            </a:r>
            <a:r>
              <a:rPr lang="en-GB" sz="1400">
                <a:solidFill>
                  <a:srgbClr val="000000"/>
                </a:solidFill>
              </a:rPr>
              <a:t>, find the images and sounds and upload them to your computer.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00" y="2892247"/>
            <a:ext cx="6695399" cy="567740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/>
          <p:nvPr/>
        </p:nvSpPr>
        <p:spPr>
          <a:xfrm>
            <a:off x="5869225" y="8286047"/>
            <a:ext cx="1070700" cy="30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/>
          <p:cNvSpPr/>
          <p:nvPr/>
        </p:nvSpPr>
        <p:spPr>
          <a:xfrm>
            <a:off x="1957350" y="5474472"/>
            <a:ext cx="1070700" cy="30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" name="Google Shape;163;p21"/>
          <p:cNvCxnSpPr/>
          <p:nvPr/>
        </p:nvCxnSpPr>
        <p:spPr>
          <a:xfrm flipH="1" rot="10800000">
            <a:off x="6343091" y="8595041"/>
            <a:ext cx="3000" cy="42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1"/>
          <p:cNvCxnSpPr>
            <a:stCxn id="161" idx="1"/>
            <a:endCxn id="162" idx="2"/>
          </p:cNvCxnSpPr>
          <p:nvPr/>
        </p:nvCxnSpPr>
        <p:spPr>
          <a:xfrm rot="10800000">
            <a:off x="2492725" y="5783447"/>
            <a:ext cx="3376500" cy="265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21"/>
          <p:cNvSpPr txBox="1"/>
          <p:nvPr/>
        </p:nvSpPr>
        <p:spPr>
          <a:xfrm>
            <a:off x="434700" y="687100"/>
            <a:ext cx="6125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Upload the pictures and sounds for our app.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5463325" y="7526239"/>
            <a:ext cx="1882500" cy="75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 txBox="1"/>
          <p:nvPr/>
        </p:nvSpPr>
        <p:spPr>
          <a:xfrm>
            <a:off x="5539525" y="6061350"/>
            <a:ext cx="18825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Your uploaded files should appear below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68" name="Google Shape;168;p21"/>
          <p:cNvCxnSpPr/>
          <p:nvPr/>
        </p:nvCxnSpPr>
        <p:spPr>
          <a:xfrm>
            <a:off x="6397225" y="6666050"/>
            <a:ext cx="14700" cy="89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